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1C19-3E12-B751-AD72-7E61EA1B3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9074B6-7F2D-4F85-B2BC-BA1BDC47F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353E1-BC22-3D8E-830C-E18F678F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09053-C4EF-823F-10AC-E4EB96ECB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7B58-8412-2CF7-7568-044113F2B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75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78314-9C87-0F8F-47AE-A3163E1A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E36A9E-6B93-8272-6BBF-7AD069DF6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6B15E-AC64-963C-5D5A-27AF3ABDC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54FFF-29EA-D6B4-07ED-6F3588001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FBD3B-D57D-9083-8134-C57C871C8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38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F5AA0-6DC6-78C1-6BC8-A3C797C073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625B6-80F2-C7E6-BF5A-81281F082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0FAF3-59C1-6DEC-C9DF-931BA7DA7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5898D-DBD6-D80D-E051-CE863284A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017F9-EA19-A2AD-C18B-F4FA184F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4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DE45-07DF-4124-08A2-35CFF288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97A16-F409-51DD-EB71-A22D5AB2A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968D1-8339-8A00-1E01-5B30AE5A8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1DB21-D0E5-D85F-DD0D-B3FAA7D6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68A8-0601-9D2F-D7E6-AB648E81A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9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96BD2-5769-1BAE-834F-6E690355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D8CD4-8A8F-E036-A31C-C7F94E16E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9DA4D-84CB-E33F-05D9-90CB8A984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2924-242F-F8B3-9B17-A82B53A8E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87526-3D96-EC72-03AF-57AF269E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87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D95A-59C7-4AEB-2BB8-35678F68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89D52-5DA1-F1AE-771F-0A69A7558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0AE70F-F0BC-0A3F-4DDE-01FCAB063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B4771-58A3-8B88-6AD1-EC76D15B4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44560-DF2C-6AD4-A431-A612C748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CBBDB-4461-CD5E-3E97-7E3D004D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30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6E6C-9865-16D2-F83F-6E8356B36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F012A-3192-B926-8028-BE284C0F6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BC9D3-2F96-430A-6D44-7C71F2A6A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603A9E-7DB8-5F63-8F8F-FA9CDCB73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CA48D-6402-E11B-2303-08EE306A0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09325-6445-1E8B-789F-81B96A462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E05EFF-0267-4A5B-D1FF-6E75AF0A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CD969-D039-732F-FFDF-8FBC119E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75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82BB-FBD4-58C8-7931-DAE861D9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3EFBC6-59CC-D91E-74F9-CA622B7FA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B6F33-8D32-7C75-114D-0A880601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C84C6-E470-1113-8532-848EC570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24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411AC1-19C4-7F5B-4948-86537CCD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C2EB5-F139-8FC2-C6A8-647332367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26579-8D5E-609F-DF61-3A517321D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75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4D36-A23D-4138-B53E-6717093C6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E8FD2-B854-79D1-78D1-F6478A9E8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709DC-45C2-D8DE-AD2E-00A30ED54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52611-7AF8-2345-F55C-4D7B2FF30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5A0F37-6750-B3B4-2B13-A4C130526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B822D-C80F-CEFF-5AB4-D134B33A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52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31BC-A7E4-867C-318F-2315E70F6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4F0B6-EC13-796B-1BB4-B4995E99C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2BCCA-AF17-B51C-02D1-33ECC7D1E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A55DC-570E-FF43-8F5A-57CA72320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60C99-B16C-4A78-1181-93DF7683C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2D7E-8BC7-F76C-FA4C-58A3B623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98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53481-BE09-F9DB-8366-9CB0409B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EF381-E95C-E76A-287D-8E2C56179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AB04-E865-1A7F-CB93-F24A4C4437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54B0F-A048-8044-B610-43215BEADC6B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6B9B3-73F6-6F42-8EB2-4EEADCE90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43A8D-CBC3-7BE7-EA38-CCA8CE15E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76738-53B5-3445-936E-4DCF2745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python-pillow-using-image-modul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6CB1-22A7-087F-392D-7DCEF0980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A7B35D-9BAA-1EE0-5944-95E6F03F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APIs with Python/Pandas</a:t>
            </a:r>
          </a:p>
          <a:p>
            <a:endParaRPr lang="en-US" dirty="0"/>
          </a:p>
          <a:p>
            <a:r>
              <a:rPr lang="en-US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3389277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92C6-7B3A-2AD3-4C6A-3BD488E6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chart using </a:t>
            </a:r>
            <a:r>
              <a:rPr lang="en-US" dirty="0" err="1"/>
              <a:t>Plotly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889B685-1BAB-8C14-9188-C5E934288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416" y="1825625"/>
            <a:ext cx="10303168" cy="4351338"/>
          </a:xfrm>
        </p:spPr>
      </p:pic>
    </p:spTree>
    <p:extLst>
      <p:ext uri="{BB962C8B-B14F-4D97-AF65-F5344CB8AC3E}">
        <p14:creationId xmlns:p14="http://schemas.microsoft.com/office/powerpoint/2010/main" val="255379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924C-EB82-6DE5-C64E-ED9357F2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waterfall chart&#10;&#10;Description automatically generated">
            <a:extLst>
              <a:ext uri="{FF2B5EF4-FFF2-40B4-BE49-F238E27FC236}">
                <a16:creationId xmlns:a16="http://schemas.microsoft.com/office/drawing/2014/main" id="{493D915B-BF04-7E5C-FB5A-DF523DEC8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9105"/>
            <a:ext cx="10515600" cy="6366496"/>
          </a:xfrm>
        </p:spPr>
      </p:pic>
    </p:spTree>
    <p:extLst>
      <p:ext uri="{BB962C8B-B14F-4D97-AF65-F5344CB8AC3E}">
        <p14:creationId xmlns:p14="http://schemas.microsoft.com/office/powerpoint/2010/main" val="1143276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6CB1-22A7-087F-392D-7DCEF0980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A7B35D-9BAA-1EE0-5944-95E6F03F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APIs with Python/Pandas</a:t>
            </a:r>
          </a:p>
          <a:p>
            <a:endParaRPr lang="en-US" dirty="0"/>
          </a:p>
          <a:p>
            <a:r>
              <a:rPr lang="en-US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65808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E5C7-0574-68A5-B41E-6FB472FB9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425"/>
          </a:xfrm>
        </p:spPr>
        <p:txBody>
          <a:bodyPr>
            <a:normAutofit fontScale="90000"/>
          </a:bodyPr>
          <a:lstStyle/>
          <a:p>
            <a:r>
              <a:rPr lang="en-US" dirty="0"/>
              <a:t>Audio Transcriber- Text to speech API</a:t>
            </a:r>
          </a:p>
        </p:txBody>
      </p:sp>
      <p:pic>
        <p:nvPicPr>
          <p:cNvPr id="5" name="Content Placeholder 4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D0E58EC9-2E1C-29DD-7ECF-FDF81AF73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602" y="1905000"/>
            <a:ext cx="5212823" cy="42081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3D9141-451F-FE47-9EA0-500F6CB0388B}"/>
              </a:ext>
            </a:extLst>
          </p:cNvPr>
          <p:cNvSpPr txBox="1"/>
          <p:nvPr/>
        </p:nvSpPr>
        <p:spPr>
          <a:xfrm>
            <a:off x="6472238" y="1771650"/>
            <a:ext cx="48815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discuss Application Program Interfaces that </a:t>
            </a:r>
            <a:endParaRPr lang="en-CA" b="0" i="0" dirty="0">
              <a:solidFill>
                <a:srgbClr val="333333"/>
              </a:solidFill>
              <a:effectLst/>
              <a:latin typeface="OpenSans"/>
            </a:endParaRPr>
          </a:p>
          <a:p>
            <a:pPr algn="l"/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use some kind of artificial intelligence. </a:t>
            </a:r>
            <a:endParaRPr lang="en-CA" b="0" i="0" dirty="0">
              <a:solidFill>
                <a:srgbClr val="333333"/>
              </a:solidFill>
              <a:effectLst/>
              <a:latin typeface="OpenSans"/>
            </a:endParaRPr>
          </a:p>
          <a:p>
            <a:pPr algn="l"/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We will transcribe an audio file using </a:t>
            </a:r>
            <a:endParaRPr lang="en-CA" b="0" i="0" dirty="0">
              <a:solidFill>
                <a:srgbClr val="333333"/>
              </a:solidFill>
              <a:effectLst/>
              <a:latin typeface="OpenSans"/>
            </a:endParaRPr>
          </a:p>
          <a:p>
            <a:pPr algn="l"/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Watson Text to Speech API.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Calient</a:t>
            </a:r>
            <a:r>
              <a:rPr lang="en-US" dirty="0"/>
              <a:t> to API : GET request</a:t>
            </a:r>
          </a:p>
          <a:p>
            <a:endParaRPr lang="en-US" dirty="0"/>
          </a:p>
          <a:p>
            <a:r>
              <a:rPr lang="en-US" dirty="0"/>
              <a:t>API to client : POST request/answer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5046F4-B6FE-E731-59CE-199CACD5517E}"/>
              </a:ext>
            </a:extLst>
          </p:cNvPr>
          <p:cNvSpPr txBox="1"/>
          <p:nvPr/>
        </p:nvSpPr>
        <p:spPr>
          <a:xfrm>
            <a:off x="6715125" y="4429125"/>
            <a:ext cx="2585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Outline: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keys &amp; Endpoints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Watson Speech to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Watson translate</a:t>
            </a:r>
          </a:p>
        </p:txBody>
      </p:sp>
    </p:spTree>
    <p:extLst>
      <p:ext uri="{BB962C8B-B14F-4D97-AF65-F5344CB8AC3E}">
        <p14:creationId xmlns:p14="http://schemas.microsoft.com/office/powerpoint/2010/main" val="2048210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21624-04AD-DF71-1E80-780C02A57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Keys &amp;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51CDA-AA5A-D635-8C89-E01933A90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935" y="1601510"/>
            <a:ext cx="1051560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Unique set of characters/keys which allows access of the APIs</a:t>
            </a:r>
          </a:p>
          <a:p>
            <a:r>
              <a:rPr lang="en-US" sz="1600" dirty="0"/>
              <a:t>We </a:t>
            </a:r>
            <a:r>
              <a:rPr lang="en-US" sz="1600" dirty="0" err="1"/>
              <a:t>mights</a:t>
            </a:r>
            <a:r>
              <a:rPr lang="en-US" sz="1600" dirty="0"/>
              <a:t> be charged for the number of calls we make to the API.</a:t>
            </a:r>
          </a:p>
          <a:p>
            <a:pPr algn="l"/>
            <a:r>
              <a:rPr lang="en-CA" sz="160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An endpoint is simply the location of the service. </a:t>
            </a:r>
          </a:p>
          <a:p>
            <a:pPr algn="l"/>
            <a:r>
              <a:rPr lang="en-CA" sz="160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It's used to find the API on the Internet just like a web address.</a:t>
            </a:r>
            <a:endParaRPr lang="en-CA" sz="1600" i="0" dirty="0">
              <a:solidFill>
                <a:srgbClr val="333333"/>
              </a:solidFill>
              <a:effectLst/>
              <a:latin typeface="OpenSans"/>
            </a:endParaRPr>
          </a:p>
          <a:p>
            <a:endParaRPr lang="en-US" sz="1600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343A365-202A-B850-F257-8D7324385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3" y="3309555"/>
            <a:ext cx="7772400" cy="302536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0A2AB9B-729E-34B4-4D59-B58329A22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713" y="1112105"/>
            <a:ext cx="4161775" cy="41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18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EBA7-4A09-6CC9-457C-A8314C8E6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15" y="4005511"/>
            <a:ext cx="10143507" cy="1896525"/>
          </a:xfrm>
        </p:spPr>
        <p:txBody>
          <a:bodyPr>
            <a:noAutofit/>
          </a:bodyPr>
          <a:lstStyle/>
          <a:p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service endpoint is based on the location of the service instance. </a:t>
            </a:r>
            <a:br>
              <a:rPr lang="en-CA" sz="1400" b="0" i="0" dirty="0">
                <a:solidFill>
                  <a:srgbClr val="333333"/>
                </a:solidFill>
                <a:effectLst/>
                <a:latin typeface="OpenSans"/>
              </a:rPr>
            </a:br>
            <a:br>
              <a:rPr lang="en-CA" sz="1400" b="0" i="0" dirty="0">
                <a:solidFill>
                  <a:srgbClr val="333333"/>
                </a:solidFill>
                <a:effectLst/>
                <a:latin typeface="OpenSans"/>
              </a:rPr>
            </a:b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We store the information in the variable </a:t>
            </a:r>
            <a:r>
              <a:rPr lang="en-CA" sz="1400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url_s2t.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To find out which URL to use, view the service credentials. </a:t>
            </a:r>
            <a:b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br>
              <a:rPr lang="en-CA" sz="1400" b="0" i="0" dirty="0">
                <a:solidFill>
                  <a:srgbClr val="333333"/>
                </a:solidFill>
                <a:effectLst/>
                <a:latin typeface="OpenSans"/>
              </a:rPr>
            </a:b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You will do the same for your API key. You create a speech-to-text adapter object. </a:t>
            </a:r>
            <a:br>
              <a:rPr lang="en-CA" sz="1400" b="0" i="0" dirty="0">
                <a:solidFill>
                  <a:srgbClr val="333333"/>
                </a:solidFill>
                <a:effectLst/>
                <a:latin typeface="OpenSans"/>
              </a:rPr>
            </a:br>
            <a:br>
              <a:rPr lang="en-CA" sz="1400" b="0" i="0" dirty="0">
                <a:solidFill>
                  <a:srgbClr val="333333"/>
                </a:solidFill>
                <a:effectLst/>
                <a:latin typeface="OpenSans"/>
              </a:rPr>
            </a:b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parameters are the endpoint and API key. You will use this object to communicate with the Watson Speech to Text service. </a:t>
            </a:r>
            <a:br>
              <a:rPr lang="en-CA" sz="1400" b="0" i="0" dirty="0">
                <a:solidFill>
                  <a:srgbClr val="333333"/>
                </a:solidFill>
                <a:effectLst/>
                <a:latin typeface="OpenSans"/>
              </a:rPr>
            </a:br>
            <a:endParaRPr lang="en-US" sz="1400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2129D151-A1E1-B447-1424-C03F0AF5F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415" y="305789"/>
            <a:ext cx="7067798" cy="3644897"/>
          </a:xfrm>
        </p:spPr>
      </p:pic>
    </p:spTree>
    <p:extLst>
      <p:ext uri="{BB962C8B-B14F-4D97-AF65-F5344CB8AC3E}">
        <p14:creationId xmlns:p14="http://schemas.microsoft.com/office/powerpoint/2010/main" val="51746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6129B-33D6-3BB3-7F67-7B9849D9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ABE3DE0-AA32-2E39-2155-477134B36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500" y="266700"/>
            <a:ext cx="9080500" cy="3162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96FBFA-142E-9D8E-ED02-62ED6C2F6594}"/>
              </a:ext>
            </a:extLst>
          </p:cNvPr>
          <p:cNvSpPr txBox="1"/>
          <p:nvPr/>
        </p:nvSpPr>
        <p:spPr>
          <a:xfrm>
            <a:off x="838200" y="4085112"/>
            <a:ext cx="136194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We have the path of the wav file we would like to convert to text. </a:t>
            </a:r>
            <a:br>
              <a:rPr lang="en-CA" sz="1800" b="0" i="0" dirty="0">
                <a:solidFill>
                  <a:srgbClr val="333333"/>
                </a:solidFill>
                <a:effectLst/>
                <a:latin typeface="OpenSans"/>
              </a:rPr>
            </a:br>
            <a:br>
              <a:rPr lang="en-CA" sz="1800" b="0" i="0" dirty="0">
                <a:solidFill>
                  <a:srgbClr val="333333"/>
                </a:solidFill>
                <a:effectLst/>
                <a:latin typeface="OpenSans"/>
              </a:rPr>
            </a:br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We create the file object wav with the wav file using open. We set the mode to </a:t>
            </a:r>
            <a:r>
              <a:rPr lang="en-CA" sz="1800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rb</a:t>
            </a:r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, which means to read the file in binary format. </a:t>
            </a:r>
            <a:br>
              <a:rPr lang="en-CA" sz="1800" b="0" i="0" dirty="0">
                <a:solidFill>
                  <a:srgbClr val="333333"/>
                </a:solidFill>
                <a:effectLst/>
                <a:latin typeface="OpenSans"/>
              </a:rPr>
            </a:br>
            <a:br>
              <a:rPr lang="en-CA" sz="1800" b="0" i="0" dirty="0">
                <a:solidFill>
                  <a:srgbClr val="333333"/>
                </a:solidFill>
                <a:effectLst/>
                <a:latin typeface="OpenSans"/>
              </a:rPr>
            </a:br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file object allows us access to the wav file that contains the audio. We use the method recognize from the speech to text adapter object. </a:t>
            </a:r>
            <a:br>
              <a:rPr lang="en-CA" sz="1800" b="0" i="0" dirty="0">
                <a:solidFill>
                  <a:srgbClr val="333333"/>
                </a:solidFill>
                <a:effectLst/>
                <a:latin typeface="OpenSan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417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29CA6-6861-5B8F-4A0D-F413C4F9A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BEB92B-F598-2EC6-CA11-CBCEC67A5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668" y="365125"/>
            <a:ext cx="10375900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485B22-40C3-D0AF-DE40-28AA5D9ED938}"/>
              </a:ext>
            </a:extLst>
          </p:cNvPr>
          <p:cNvSpPr txBox="1"/>
          <p:nvPr/>
        </p:nvSpPr>
        <p:spPr>
          <a:xfrm>
            <a:off x="838200" y="4286992"/>
            <a:ext cx="10583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This basically sends the audio file to Watson Speech to Text service. The parameter audio is the file object. </a:t>
            </a:r>
          </a:p>
          <a:p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content type is the audio file format. </a:t>
            </a:r>
            <a:br>
              <a:rPr lang="en-CA" sz="1800" b="0" i="0" dirty="0">
                <a:solidFill>
                  <a:srgbClr val="333333"/>
                </a:solidFill>
                <a:effectLst/>
                <a:latin typeface="OpenSans"/>
              </a:rPr>
            </a:br>
            <a:br>
              <a:rPr lang="en-CA" sz="1800" b="0" i="0" dirty="0">
                <a:solidFill>
                  <a:srgbClr val="333333"/>
                </a:solidFill>
                <a:effectLst/>
                <a:latin typeface="OpenSans"/>
              </a:rPr>
            </a:br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service sends a response stored in the object response. The attribute result contains a python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22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9E802-5D79-245D-53AE-A78D8B13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Audio WAV file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AA37D9-EAFD-060E-AA66-1D8CEF49C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628" y="1253331"/>
            <a:ext cx="8566369" cy="4351338"/>
          </a:xfrm>
        </p:spPr>
      </p:pic>
    </p:spTree>
    <p:extLst>
      <p:ext uri="{BB962C8B-B14F-4D97-AF65-F5344CB8AC3E}">
        <p14:creationId xmlns:p14="http://schemas.microsoft.com/office/powerpoint/2010/main" val="1409073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8A63-0485-47E2-A638-F84185D7B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English to </a:t>
            </a:r>
            <a:r>
              <a:rPr lang="en-US" dirty="0" err="1"/>
              <a:t>spanish</a:t>
            </a:r>
            <a:endParaRPr lang="en-US" dirty="0"/>
          </a:p>
        </p:txBody>
      </p:sp>
      <p:pic>
        <p:nvPicPr>
          <p:cNvPr id="4" name="Content Placeholder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E32E120-181F-E91E-D946-779DB1143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909" y="1825625"/>
            <a:ext cx="90921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71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C183-86CE-4FF1-62C4-82BCF508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: Application Program Interface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460FCB-12CC-A760-D165-E2B34DB8C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2450" y="2089944"/>
            <a:ext cx="6007100" cy="3822700"/>
          </a:xfrm>
        </p:spPr>
      </p:pic>
    </p:spTree>
    <p:extLst>
      <p:ext uri="{BB962C8B-B14F-4D97-AF65-F5344CB8AC3E}">
        <p14:creationId xmlns:p14="http://schemas.microsoft.com/office/powerpoint/2010/main" val="2211829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8FD0-1F07-CB70-236D-B7FC55EB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back to English or French</a:t>
            </a:r>
          </a:p>
        </p:txBody>
      </p:sp>
      <p:pic>
        <p:nvPicPr>
          <p:cNvPr id="4" name="Content Placeholder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25ACACB-B8CE-8AA8-5AEA-7A142D612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909" y="1825625"/>
            <a:ext cx="90921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48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5A9DB-38E2-BC66-CCEF-69B88C16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NEXT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D19BB-8BCE-E43E-AB02-AACC15D1B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260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6CB1-22A7-087F-392D-7DCEF0980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894" y="1600199"/>
            <a:ext cx="10937174" cy="1909763"/>
          </a:xfrm>
        </p:spPr>
        <p:txBody>
          <a:bodyPr>
            <a:normAutofit fontScale="90000"/>
          </a:bodyPr>
          <a:lstStyle/>
          <a:p>
            <a:r>
              <a:rPr lang="en-US" dirty="0"/>
              <a:t>REST API, Web Scraping &amp;</a:t>
            </a:r>
            <a:br>
              <a:rPr lang="en-US" dirty="0"/>
            </a:br>
            <a:r>
              <a:rPr lang="en-US" dirty="0"/>
              <a:t>Working with different File Formats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A7B35D-9BAA-1EE0-5944-95E6F03F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REST APIs &amp; HTTP Requests – Part 1</a:t>
            </a:r>
          </a:p>
        </p:txBody>
      </p:sp>
    </p:spTree>
    <p:extLst>
      <p:ext uri="{BB962C8B-B14F-4D97-AF65-F5344CB8AC3E}">
        <p14:creationId xmlns:p14="http://schemas.microsoft.com/office/powerpoint/2010/main" val="3601459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AB62D-1420-7F02-061C-22B5E9577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11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HTTP Protocol &amp; its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E0EBF-FADF-3E41-23CC-73B4C42DE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5029"/>
            <a:ext cx="10515600" cy="5131934"/>
          </a:xfrm>
        </p:spPr>
        <p:txBody>
          <a:bodyPr>
            <a:normAutofit/>
          </a:bodyPr>
          <a:lstStyle/>
          <a:p>
            <a:r>
              <a:rPr lang="en-US" sz="1800" dirty="0"/>
              <a:t>URL : Uniform resource Locator , Client –Requests, Web Server- Responses</a:t>
            </a:r>
          </a:p>
          <a:p>
            <a:r>
              <a:rPr lang="en-US" sz="1800" dirty="0"/>
              <a:t>Requests are served through HTTP protocol which provides JSON format object as response.</a:t>
            </a:r>
          </a:p>
          <a:p>
            <a:endParaRPr lang="en-US" sz="1800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B1F5C61-761E-56A4-6804-C2C3D6B70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636" y="2473077"/>
            <a:ext cx="5014774" cy="314395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B2258AB-E479-2B94-09B1-94A3FFD9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85" y="2125683"/>
            <a:ext cx="6953451" cy="35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70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1ACD-8F4B-D332-9B4F-C7327F04A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Request Message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F2BA585-61F1-BF17-089C-93A3146CE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2237"/>
            <a:ext cx="5257800" cy="2105396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F0E3B8E-5253-1BFD-4EBB-093A7D2B6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06800"/>
            <a:ext cx="3898900" cy="325120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370DCF8E-D0D0-68F0-FAE1-69CAEA4F3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614" y="4186237"/>
            <a:ext cx="5981698" cy="2507989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F8BB81B2-0D8E-BC70-A04D-5EDBC4840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857" y="1344613"/>
            <a:ext cx="48387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00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6CB1-22A7-087F-392D-7DCEF0980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894" y="1600199"/>
            <a:ext cx="10937174" cy="1909763"/>
          </a:xfrm>
        </p:spPr>
        <p:txBody>
          <a:bodyPr>
            <a:normAutofit fontScale="90000"/>
          </a:bodyPr>
          <a:lstStyle/>
          <a:p>
            <a:r>
              <a:rPr lang="en-US" dirty="0"/>
              <a:t>REST API, Web Scraping &amp;</a:t>
            </a:r>
            <a:br>
              <a:rPr lang="en-US" dirty="0"/>
            </a:br>
            <a:r>
              <a:rPr lang="en-US" dirty="0"/>
              <a:t>Working with different File Formats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A7B35D-9BAA-1EE0-5944-95E6F03FB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REST APIs &amp; HTTP Requests – Part 2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65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25DE0-580C-6BC3-1224-7C3806D41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438"/>
          </a:xfrm>
        </p:spPr>
        <p:txBody>
          <a:bodyPr/>
          <a:lstStyle/>
          <a:p>
            <a:r>
              <a:rPr lang="en-US" dirty="0"/>
              <a:t>HTTP using </a:t>
            </a:r>
            <a:r>
              <a:rPr lang="en-US" b="1" dirty="0">
                <a:solidFill>
                  <a:srgbClr val="FF0000"/>
                </a:solidFill>
              </a:rPr>
              <a:t>Requests Library </a:t>
            </a:r>
            <a:r>
              <a:rPr lang="en-US" dirty="0"/>
              <a:t>in Python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1FB20-60AC-C5CC-5F13-9A34E6354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463"/>
            <a:ext cx="10515600" cy="4762500"/>
          </a:xfrm>
        </p:spPr>
        <p:txBody>
          <a:bodyPr/>
          <a:lstStyle/>
          <a:p>
            <a:r>
              <a:rPr lang="en-US" dirty="0"/>
              <a:t>Outline : Requests in Python, GET requests, Post requests</a:t>
            </a:r>
          </a:p>
          <a:p>
            <a:r>
              <a:rPr lang="en-US" dirty="0"/>
              <a:t>Requesting IBM page</a:t>
            </a:r>
          </a:p>
          <a:p>
            <a:r>
              <a:rPr lang="en-US" dirty="0"/>
              <a:t>Status code=200, page is OK , and requesting headers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A87DCC3-B8EA-C15A-883E-BCDB69EC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2969117"/>
            <a:ext cx="7462838" cy="374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75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11F81-EB25-BA43-7CB4-BDAC9CE3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150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C1479CC-E2A9-C44E-98C7-CB08A6211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631" y="1253331"/>
            <a:ext cx="86648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30011B-6FFB-55AE-331B-9F5A55233531}"/>
              </a:ext>
            </a:extLst>
          </p:cNvPr>
          <p:cNvSpPr txBox="1"/>
          <p:nvPr/>
        </p:nvSpPr>
        <p:spPr>
          <a:xfrm>
            <a:off x="1042988" y="5900738"/>
            <a:ext cx="344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Receiving response as a dictionary </a:t>
            </a:r>
          </a:p>
        </p:txBody>
      </p:sp>
    </p:spTree>
    <p:extLst>
      <p:ext uri="{BB962C8B-B14F-4D97-AF65-F5344CB8AC3E}">
        <p14:creationId xmlns:p14="http://schemas.microsoft.com/office/powerpoint/2010/main" val="3216365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2372-FBF8-A41B-9D85-D853EAE07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43A5A8-06D5-06AF-8DCE-2070F119D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756" y="1543550"/>
            <a:ext cx="7509007" cy="37708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D40BE-55C0-9F42-D621-FD2156634EC8}"/>
              </a:ext>
            </a:extLst>
          </p:cNvPr>
          <p:cNvSpPr txBox="1"/>
          <p:nvPr/>
        </p:nvSpPr>
        <p:spPr>
          <a:xfrm>
            <a:off x="1200150" y="5729285"/>
            <a:ext cx="10053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r.text</a:t>
            </a:r>
            <a:r>
              <a:rPr lang="en-US" dirty="0"/>
              <a:t>[0:100] = reviewing the first 100 characters, </a:t>
            </a:r>
          </a:p>
          <a:p>
            <a:r>
              <a:rPr lang="en-US" dirty="0"/>
              <a:t>UTF-8= </a:t>
            </a:r>
            <a:r>
              <a:rPr lang="en-CA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variable-length character encoding standard used for electronic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51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85D8B-8BD5-CF89-F87A-2F78C8E5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GET Request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DD159D8-53CB-CE23-62D9-2BB943FB4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1931"/>
            <a:ext cx="7327900" cy="1524000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0D59FFF-3483-6ADF-E8E0-48ADF59F7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3852070"/>
            <a:ext cx="7785100" cy="2844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CBD71E-2857-D799-1AE8-91451F862195}"/>
              </a:ext>
            </a:extLst>
          </p:cNvPr>
          <p:cNvSpPr txBox="1"/>
          <p:nvPr/>
        </p:nvSpPr>
        <p:spPr>
          <a:xfrm>
            <a:off x="838200" y="3386137"/>
            <a:ext cx="504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a part of a GET request we receive a Query string</a:t>
            </a:r>
          </a:p>
        </p:txBody>
      </p:sp>
    </p:spTree>
    <p:extLst>
      <p:ext uri="{BB962C8B-B14F-4D97-AF65-F5344CB8AC3E}">
        <p14:creationId xmlns:p14="http://schemas.microsoft.com/office/powerpoint/2010/main" val="3137041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6208A21-E54C-4D4E-83A1-391F896B3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7342"/>
            <a:ext cx="10905066" cy="4934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2A2489-4BD6-A4D3-F471-302FA364CD22}"/>
              </a:ext>
            </a:extLst>
          </p:cNvPr>
          <p:cNvSpPr txBox="1"/>
          <p:nvPr/>
        </p:nvSpPr>
        <p:spPr>
          <a:xfrm>
            <a:off x="643467" y="5500688"/>
            <a:ext cx="787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Lets us communicate with our program to other software[written in any language].</a:t>
            </a:r>
          </a:p>
        </p:txBody>
      </p:sp>
    </p:spTree>
    <p:extLst>
      <p:ext uri="{BB962C8B-B14F-4D97-AF65-F5344CB8AC3E}">
        <p14:creationId xmlns:p14="http://schemas.microsoft.com/office/powerpoint/2010/main" val="501731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CA9ED-B16A-069C-D9AF-17D9492C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5F6FA673-E262-5BDC-B8B5-4CEAAEABF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3032"/>
            <a:ext cx="6929438" cy="3398579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F624E87-0D1F-AF82-51A4-7A24FE034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647"/>
            <a:ext cx="6429376" cy="315332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82FA725-DF80-15D7-7F81-195D5490D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950" y="3992015"/>
            <a:ext cx="5422900" cy="2667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C26724-F32C-B637-E88A-3E043426AAC7}"/>
              </a:ext>
            </a:extLst>
          </p:cNvPr>
          <p:cNvSpPr txBox="1"/>
          <p:nvPr/>
        </p:nvSpPr>
        <p:spPr>
          <a:xfrm>
            <a:off x="6942104" y="3092211"/>
            <a:ext cx="512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explore JSON Dictionary arguments as below</a:t>
            </a:r>
          </a:p>
        </p:txBody>
      </p:sp>
    </p:spTree>
    <p:extLst>
      <p:ext uri="{BB962C8B-B14F-4D97-AF65-F5344CB8AC3E}">
        <p14:creationId xmlns:p14="http://schemas.microsoft.com/office/powerpoint/2010/main" val="1237180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90D61-07A4-0C09-A1FD-8BE625188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0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POST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C78E6-FC65-4ADE-CEC3-3038CB51A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862012"/>
            <a:ext cx="11082337" cy="5133975"/>
          </a:xfrm>
        </p:spPr>
        <p:txBody>
          <a:bodyPr/>
          <a:lstStyle/>
          <a:p>
            <a:r>
              <a:rPr lang="en-US" dirty="0" err="1"/>
              <a:t>Chnaging</a:t>
            </a:r>
            <a:r>
              <a:rPr lang="en-US" dirty="0"/>
              <a:t> route to post in order to make a POST request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3A892EF-C0EA-506E-F00C-581D0EFD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555750"/>
            <a:ext cx="5537198" cy="2768599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38C504E-3736-282D-3276-8E035280D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095" y="1792285"/>
            <a:ext cx="5559118" cy="2532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6CA7B4-9E9C-1E83-5DCF-BBB715100A98}"/>
              </a:ext>
            </a:extLst>
          </p:cNvPr>
          <p:cNvSpPr txBox="1"/>
          <p:nvPr/>
        </p:nvSpPr>
        <p:spPr>
          <a:xfrm>
            <a:off x="557213" y="4543425"/>
            <a:ext cx="4986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Payload </a:t>
            </a:r>
            <a:r>
              <a:rPr lang="en-US" dirty="0" err="1"/>
              <a:t>Dictionry</a:t>
            </a:r>
            <a:r>
              <a:rPr lang="en-US" dirty="0"/>
              <a:t> using it, we have to use </a:t>
            </a:r>
          </a:p>
          <a:p>
            <a:r>
              <a:rPr lang="en-US" dirty="0"/>
              <a:t>POST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40D32F-288D-8810-D637-1207B5400E79}"/>
              </a:ext>
            </a:extLst>
          </p:cNvPr>
          <p:cNvSpPr txBox="1"/>
          <p:nvPr/>
        </p:nvSpPr>
        <p:spPr>
          <a:xfrm>
            <a:off x="6615111" y="4324349"/>
            <a:ext cx="5210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Comparing GET &amp; POST request, there is no Name or Value Pair in its URL.</a:t>
            </a:r>
          </a:p>
        </p:txBody>
      </p:sp>
    </p:spTree>
    <p:extLst>
      <p:ext uri="{BB962C8B-B14F-4D97-AF65-F5344CB8AC3E}">
        <p14:creationId xmlns:p14="http://schemas.microsoft.com/office/powerpoint/2010/main" val="3632286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6A47-9BBC-D734-E2B8-D910C9234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6E9376-38FE-CC3C-B9D1-4CE1D062B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8301" y="1690688"/>
            <a:ext cx="5335398" cy="263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25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D54F-8DF0-36DF-C709-6835680B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22317-FD34-741F-92DD-E29D37820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Python Pillow - Using Image Module - </a:t>
            </a:r>
            <a:r>
              <a:rPr lang="en-CA">
                <a:hlinkClick r:id="rId2"/>
              </a:rPr>
              <a:t>GeeksforGeeks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4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90D58D8D-110B-73B7-2FFC-092F723F6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017" y="275929"/>
            <a:ext cx="10905066" cy="4934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1F696-E9C9-92F5-D560-6FDAA7629444}"/>
              </a:ext>
            </a:extLst>
          </p:cNvPr>
          <p:cNvSpPr txBox="1"/>
          <p:nvPr/>
        </p:nvSpPr>
        <p:spPr>
          <a:xfrm>
            <a:off x="472017" y="5514975"/>
            <a:ext cx="1163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using pandas API </a:t>
            </a:r>
            <a:r>
              <a:rPr lang="en-US" dirty="0" err="1"/>
              <a:t>instace</a:t>
            </a:r>
            <a:r>
              <a:rPr lang="en-US" dirty="0"/>
              <a:t> we can pass </a:t>
            </a:r>
            <a:r>
              <a:rPr lang="en-US" dirty="0" err="1"/>
              <a:t>df.head</a:t>
            </a:r>
            <a:r>
              <a:rPr lang="en-US" dirty="0"/>
              <a:t>() and in return pandas will provide </a:t>
            </a:r>
            <a:r>
              <a:rPr lang="en-US" b="1" dirty="0"/>
              <a:t>first 5 rows of the </a:t>
            </a:r>
            <a:r>
              <a:rPr lang="en-US" b="1" dirty="0" err="1"/>
              <a:t>dataframe</a:t>
            </a:r>
            <a:r>
              <a:rPr lang="en-US" b="1" dirty="0"/>
              <a:t> (head()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4493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3246D-4BFD-D55E-B6DF-E8E012201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1387"/>
            <a:ext cx="10515600" cy="1165576"/>
          </a:xfrm>
        </p:spPr>
        <p:txBody>
          <a:bodyPr>
            <a:normAutofit/>
          </a:bodyPr>
          <a:lstStyle/>
          <a:p>
            <a:pPr algn="l"/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REST APIs are another popular type of API; they allow you to communicate through the internet letting you to take advantage of resources like storage, access more data, artificial intelligent algorithms, and much more. </a:t>
            </a:r>
          </a:p>
          <a:p>
            <a:pPr algn="l"/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RE stands for Representational, the S stands for State, the T stand for Transfer.</a:t>
            </a:r>
            <a:endParaRPr lang="en-CA" sz="1400" b="0" i="0" dirty="0">
              <a:solidFill>
                <a:srgbClr val="333333"/>
              </a:solidFill>
              <a:effectLst/>
              <a:latin typeface="OpenSans"/>
            </a:endParaRPr>
          </a:p>
          <a:p>
            <a:endParaRPr lang="en-US" sz="1400" dirty="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C4978B53-3911-AD68-9415-998DA8F1E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862230" cy="455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5E1D912A-F128-1C18-3A14-855EE67D7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141" y="115575"/>
            <a:ext cx="8200496" cy="4161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D54CF0-50E1-A9A6-82E4-C689B81D2953}"/>
              </a:ext>
            </a:extLst>
          </p:cNvPr>
          <p:cNvSpPr txBox="1"/>
          <p:nvPr/>
        </p:nvSpPr>
        <p:spPr>
          <a:xfrm>
            <a:off x="296883" y="4430924"/>
            <a:ext cx="115784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You or your code - client. The web service - resource. </a:t>
            </a:r>
            <a:endParaRPr lang="en-CA" dirty="0">
              <a:solidFill>
                <a:srgbClr val="333333"/>
              </a:solidFill>
              <a:latin typeface="OpenSan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client finds the service via an endpoint. The client sends requests to the resource and the response to the client. </a:t>
            </a:r>
            <a:endParaRPr lang="en-CA" dirty="0">
              <a:solidFill>
                <a:srgbClr val="333333"/>
              </a:solidFill>
              <a:latin typeface="OpenSan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HTTP methods are a way of transmitting data over the internet. </a:t>
            </a:r>
            <a:endParaRPr lang="en-CA" dirty="0">
              <a:solidFill>
                <a:srgbClr val="333333"/>
              </a:solidFill>
              <a:latin typeface="OpenSan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We tell the Rest APIs what to do by sending a request. The request is usually communicated via an HTTP message.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HTTP message usually contains a JSON file. This contains instructions for what operation we would like the service to perform. </a:t>
            </a:r>
            <a:endParaRPr lang="en-CA" b="0" i="0" dirty="0">
              <a:solidFill>
                <a:srgbClr val="333333"/>
              </a:solidFill>
              <a:effectLst/>
              <a:latin typeface="Open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81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28DE-EB83-AEF6-10E6-9F0BC368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9979" cy="663575"/>
          </a:xfrm>
        </p:spPr>
        <p:txBody>
          <a:bodyPr>
            <a:normAutofit/>
          </a:bodyPr>
          <a:lstStyle/>
          <a:p>
            <a:br>
              <a:rPr lang="en-CA" sz="1200" b="0" i="0" dirty="0">
                <a:solidFill>
                  <a:srgbClr val="333333"/>
                </a:solidFill>
                <a:effectLst/>
                <a:latin typeface="OpenSans"/>
              </a:rPr>
            </a:br>
            <a:endParaRPr lang="en-US" sz="1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28CD69-0ECE-CDE6-F209-478BD3C2E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888" y="4289479"/>
            <a:ext cx="11601450" cy="19255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We used the </a:t>
            </a:r>
            <a:r>
              <a:rPr lang="en-CA" sz="1800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PyCoinGecko</a:t>
            </a:r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Python client or wrapper for the Coin Gecko API, updated every minute by </a:t>
            </a:r>
            <a:r>
              <a:rPr lang="en-CA" sz="1800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CoinGecko</a:t>
            </a:r>
            <a:r>
              <a:rPr lang="en-CA" sz="1800" dirty="0">
                <a:solidFill>
                  <a:srgbClr val="1F1F1F"/>
                </a:solidFill>
                <a:latin typeface="Source Sans Pro" panose="020B0503030403020204" pitchFamily="34" charset="0"/>
              </a:rPr>
              <a:t>.</a:t>
            </a:r>
          </a:p>
          <a:p>
            <a:pPr algn="l"/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install </a:t>
            </a:r>
            <a:r>
              <a:rPr lang="en-CA" sz="1800" dirty="0">
                <a:solidFill>
                  <a:srgbClr val="333333"/>
                </a:solidFill>
                <a:latin typeface="OpenSans"/>
              </a:rPr>
              <a:t> </a:t>
            </a:r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and import the library, then create a client object, and finally, use a function to request our data. </a:t>
            </a:r>
            <a:endParaRPr lang="en-CA" sz="1800" b="0" i="0" dirty="0">
              <a:solidFill>
                <a:srgbClr val="333333"/>
              </a:solidFill>
              <a:effectLst/>
              <a:latin typeface="OpenSans"/>
            </a:endParaRPr>
          </a:p>
          <a:p>
            <a:pPr algn="l"/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In this function we are getting data on bitcoin, in US Dollars, for the past </a:t>
            </a:r>
            <a:r>
              <a:rPr lang="en-CA" sz="1800" dirty="0">
                <a:solidFill>
                  <a:srgbClr val="333333"/>
                </a:solidFill>
                <a:latin typeface="OpenSans"/>
              </a:rPr>
              <a:t> 3</a:t>
            </a:r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0 days. In this case our response is a JSON expressed as a Python dictionary of nested lists </a:t>
            </a:r>
            <a:endParaRPr lang="en-CA" sz="1800" b="0" i="0" dirty="0">
              <a:solidFill>
                <a:srgbClr val="333333"/>
              </a:solidFill>
              <a:effectLst/>
              <a:latin typeface="OpenSans"/>
            </a:endParaRPr>
          </a:p>
          <a:p>
            <a:pPr algn="l"/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including price, market cap, and total volumes which contain the Unix timestamp and the price at that time.</a:t>
            </a:r>
          </a:p>
          <a:p>
            <a:pPr algn="l"/>
            <a:r>
              <a:rPr lang="en-CA" sz="1800" dirty="0">
                <a:solidFill>
                  <a:srgbClr val="1F1F1F"/>
                </a:solidFill>
                <a:latin typeface="Source Sans Pro" panose="020B0503030403020204" pitchFamily="34" charset="0"/>
              </a:rPr>
              <a:t>From the DF (</a:t>
            </a:r>
            <a:r>
              <a:rPr lang="en-CA" sz="1800" dirty="0" err="1">
                <a:solidFill>
                  <a:srgbClr val="1F1F1F"/>
                </a:solidFill>
                <a:latin typeface="Source Sans Pro" panose="020B0503030403020204" pitchFamily="34" charset="0"/>
              </a:rPr>
              <a:t>DataFrame</a:t>
            </a:r>
            <a:r>
              <a:rPr lang="en-CA" sz="1800" dirty="0">
                <a:solidFill>
                  <a:srgbClr val="1F1F1F"/>
                </a:solidFill>
                <a:latin typeface="Source Sans Pro" panose="020B0503030403020204" pitchFamily="34" charset="0"/>
              </a:rPr>
              <a:t>/</a:t>
            </a:r>
            <a:r>
              <a:rPr lang="en-CA" sz="1800" dirty="0" err="1">
                <a:solidFill>
                  <a:srgbClr val="1F1F1F"/>
                </a:solidFill>
                <a:latin typeface="Source Sans Pro" panose="020B0503030403020204" pitchFamily="34" charset="0"/>
              </a:rPr>
              <a:t>dict</a:t>
            </a:r>
            <a:r>
              <a:rPr lang="en-CA" sz="1800" dirty="0">
                <a:solidFill>
                  <a:srgbClr val="1F1F1F"/>
                </a:solidFill>
                <a:latin typeface="Source Sans Pro" panose="020B0503030403020204" pitchFamily="34" charset="0"/>
              </a:rPr>
              <a:t>) we only need value of prices column/key.</a:t>
            </a:r>
            <a:endParaRPr lang="en-CA" sz="1800" b="0" i="0" dirty="0">
              <a:solidFill>
                <a:srgbClr val="333333"/>
              </a:solidFill>
              <a:effectLst/>
              <a:latin typeface="OpenSans"/>
            </a:endParaRP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5952B2BA-0C4F-993E-6187-50FA200A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30175"/>
            <a:ext cx="8597900" cy="410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80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7284-8BDD-1D8D-2B35-E1C9C428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6729626-E531-1CB5-2002-7CF3D45AC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501" y="139700"/>
            <a:ext cx="694668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5439D-3171-460F-8A1C-FCBEB9DC5C25}"/>
              </a:ext>
            </a:extLst>
          </p:cNvPr>
          <p:cNvSpPr txBox="1"/>
          <p:nvPr/>
        </p:nvSpPr>
        <p:spPr>
          <a:xfrm>
            <a:off x="838200" y="4857750"/>
            <a:ext cx="746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pandas function ‘</a:t>
            </a:r>
            <a:r>
              <a:rPr lang="en-US" dirty="0" err="1"/>
              <a:t>to_datetime</a:t>
            </a:r>
            <a:r>
              <a:rPr lang="en-US" dirty="0"/>
              <a:t>’ convert time stamp into readable format.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F573C57-C60A-B584-96D4-213011A2A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531" y="678217"/>
            <a:ext cx="4705927" cy="32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2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CF5B-52AA-1C06-EBA3-220B6D2CE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8" y="214313"/>
            <a:ext cx="11715750" cy="1476375"/>
          </a:xfrm>
        </p:spPr>
        <p:txBody>
          <a:bodyPr>
            <a:normAutofit/>
          </a:bodyPr>
          <a:lstStyle/>
          <a:p>
            <a:r>
              <a:rPr lang="en-US" sz="4000" dirty="0"/>
              <a:t>Creating a candlestick chart to monitor Bitcoin prices 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265C625-7029-9835-5EAC-92BBF2D75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904" y="1353343"/>
            <a:ext cx="9214192" cy="5147469"/>
          </a:xfrm>
        </p:spPr>
      </p:pic>
    </p:spTree>
    <p:extLst>
      <p:ext uri="{BB962C8B-B14F-4D97-AF65-F5344CB8AC3E}">
        <p14:creationId xmlns:p14="http://schemas.microsoft.com/office/powerpoint/2010/main" val="3314473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911</Words>
  <Application>Microsoft Macintosh PowerPoint</Application>
  <PresentationFormat>Widescreen</PresentationFormat>
  <Paragraphs>79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OpenSans</vt:lpstr>
      <vt:lpstr>Roboto</vt:lpstr>
      <vt:lpstr>Source Sans Pro</vt:lpstr>
      <vt:lpstr>Office Theme</vt:lpstr>
      <vt:lpstr>API</vt:lpstr>
      <vt:lpstr>API : Application Program Interface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Creating a candlestick chart to monitor Bitcoin prices </vt:lpstr>
      <vt:lpstr>Plotting chart using Plotly</vt:lpstr>
      <vt:lpstr>PowerPoint Presentation</vt:lpstr>
      <vt:lpstr>API</vt:lpstr>
      <vt:lpstr>Audio Transcriber- Text to speech API</vt:lpstr>
      <vt:lpstr>API Keys &amp; Endpoints</vt:lpstr>
      <vt:lpstr>The service endpoint is based on the location of the service instance.   We store the information in the variable url_s2t.To find out which URL to use, view the service credentials.   You will do the same for your API key. You create a speech-to-text adapter object.   The parameters are the endpoint and API key. You will use this object to communicate with the Watson Speech to Text service.  </vt:lpstr>
      <vt:lpstr>PowerPoint Presentation</vt:lpstr>
      <vt:lpstr>PowerPoint Presentation</vt:lpstr>
      <vt:lpstr>Translating Audio WAV file</vt:lpstr>
      <vt:lpstr>English to spanish</vt:lpstr>
      <vt:lpstr>Translating back to English or French</vt:lpstr>
      <vt:lpstr>NEXT VIDEO</vt:lpstr>
      <vt:lpstr>REST API, Web Scraping &amp; Working with different File Formats</vt:lpstr>
      <vt:lpstr>HTTP Protocol &amp; its Overview</vt:lpstr>
      <vt:lpstr>Request Message</vt:lpstr>
      <vt:lpstr>REST API, Web Scraping &amp; Working with different File Formats</vt:lpstr>
      <vt:lpstr>HTTP using Requests Library in Python </vt:lpstr>
      <vt:lpstr>PowerPoint Presentation</vt:lpstr>
      <vt:lpstr>PowerPoint Presentation</vt:lpstr>
      <vt:lpstr>GET Request</vt:lpstr>
      <vt:lpstr>PowerPoint Presentation</vt:lpstr>
      <vt:lpstr>POST Request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 Shah</dc:creator>
  <cp:lastModifiedBy>Smit Shah</cp:lastModifiedBy>
  <cp:revision>6</cp:revision>
  <dcterms:created xsi:type="dcterms:W3CDTF">2023-05-02T22:02:42Z</dcterms:created>
  <dcterms:modified xsi:type="dcterms:W3CDTF">2023-05-03T02:22:11Z</dcterms:modified>
</cp:coreProperties>
</file>